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xlsx" ContentType="application/vnd.openxmlformats-officedocument.spreadsheetml.sheet"/>
  <Override PartName="/ppt/media/image1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media/image9.png" ContentType="image/png"/>
  <Override PartName="/ppt/media/image10.png" ContentType="image/png"/>
  <Override PartName="/ppt/media/image11.emf" ContentType="image/x-emf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2AE9949-9377-4D20-B1F0-C3686F4A889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8C0204-500A-4E7D-84C6-328F9C748CC9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DD858D0-0F77-4D68-9228-00B516873843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562463-E8DE-449A-8C5A-94D1FEE4DFC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35070B-1DA0-47E1-8794-215B965671C6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9F33B4B-96EF-4EBB-AE8B-BB7853F24E34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FEA4C80-FD3B-4D33-9F7B-638482A757A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3D5332F-B387-4175-8D29-182FD8986A9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CF4D5D2-56F7-44F6-AB9D-1C9CABFC9DE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44806C-2179-4B91-810C-785801F188F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7B4468F-BAE3-42C7-8851-0067DED42FC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B9DBDE-CC33-4174-9239-826DC633B2BA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18CE93-9CF7-475F-93BE-DBD835948315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3F5838-7821-4AF1-B765-BBC5EEF73F0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30925A-881B-4012-8818-91F69E1E5B36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D59F01-D485-4BE2-A5FF-ABC97A408869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51B408-9C96-4E8B-9DF3-935044F5AB9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F83F94-7879-461E-ABE3-9F20CF16687F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5EA914-5FEF-488E-AE07-BB33C5E76F55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E2804D-F7C2-493A-8B6F-97FE90C2B477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A44452-C8F8-4A83-A225-D6F39A246A84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765BA7-5DC2-46C0-8D57-B2A11CB0B27A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004096-B5A3-42B3-A9AA-30A8153DCD0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F1A264-E8B8-4539-BEFF-9A401C68895F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Рисунок 2" descr=""/>
          <p:cNvPicPr/>
          <p:nvPr/>
        </p:nvPicPr>
        <p:blipFill>
          <a:blip r:embed="rId2"/>
          <a:stretch/>
        </p:blipFill>
        <p:spPr>
          <a:xfrm>
            <a:off x="420480" y="446040"/>
            <a:ext cx="2361240" cy="72252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88;p1" descr=""/>
          <p:cNvPicPr/>
          <p:nvPr/>
        </p:nvPicPr>
        <p:blipFill>
          <a:blip r:embed="rId3"/>
          <a:srcRect l="0" t="16268" r="0" b="884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" name="Группа 6"/>
          <p:cNvGrpSpPr/>
          <p:nvPr/>
        </p:nvGrpSpPr>
        <p:grpSpPr>
          <a:xfrm>
            <a:off x="694440" y="633240"/>
            <a:ext cx="9502560" cy="4706280"/>
            <a:chOff x="694440" y="633240"/>
            <a:chExt cx="9502560" cy="4706280"/>
          </a:xfrm>
        </p:grpSpPr>
        <p:pic>
          <p:nvPicPr>
            <p:cNvPr id="3" name="Google Shape;13;p5" descr=""/>
            <p:cNvPicPr/>
            <p:nvPr/>
          </p:nvPicPr>
          <p:blipFill>
            <a:blip r:embed="rId4"/>
            <a:stretch/>
          </p:blipFill>
          <p:spPr>
            <a:xfrm>
              <a:off x="694440" y="633240"/>
              <a:ext cx="9502560" cy="4706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" name="Прямоугольник 9"/>
            <p:cNvSpPr/>
            <p:nvPr/>
          </p:nvSpPr>
          <p:spPr>
            <a:xfrm>
              <a:off x="694440" y="5307120"/>
              <a:ext cx="9502560" cy="2844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5" name="Рисунок 2" descr=""/>
          <p:cNvPicPr/>
          <p:nvPr/>
        </p:nvPicPr>
        <p:blipFill>
          <a:blip r:embed="rId5"/>
          <a:stretch/>
        </p:blipFill>
        <p:spPr>
          <a:xfrm>
            <a:off x="9157680" y="612000"/>
            <a:ext cx="2361240" cy="72144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78200" y="831240"/>
            <a:ext cx="9118800" cy="3416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LS Sector Bold"/>
                <a:ea typeface="Open Sans"/>
              </a:rPr>
              <a:t>Заголовок слайда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" strike="noStrike">
                <a:solidFill>
                  <a:srgbClr val="000000"/>
                </a:solidFill>
                <a:latin typeface="ALS Sector Regular"/>
              </a:rPr>
              <a:t>Click to edit the outline text format</a:t>
            </a:r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2" descr=""/>
          <p:cNvPicPr/>
          <p:nvPr/>
        </p:nvPicPr>
        <p:blipFill>
          <a:blip r:embed="rId2"/>
          <a:stretch/>
        </p:blipFill>
        <p:spPr>
          <a:xfrm>
            <a:off x="420480" y="446040"/>
            <a:ext cx="2361240" cy="72252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body"/>
          </p:nvPr>
        </p:nvSpPr>
        <p:spPr>
          <a:xfrm>
            <a:off x="558720" y="1778040"/>
            <a:ext cx="11196000" cy="4473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380880">
              <a:lnSpc>
                <a:spcPct val="90000"/>
              </a:lnSpc>
              <a:spcBef>
                <a:spcPts val="751"/>
              </a:spcBef>
              <a:buClr>
                <a:srgbClr val="0e5dab"/>
              </a:buClr>
              <a:buFont typeface="Noto Sans Symbols"/>
              <a:buChar char="▪"/>
            </a:pPr>
            <a:r>
              <a:rPr b="0" lang="ru-RU" sz="23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Текст слайда</a:t>
            </a:r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58720" y="1185840"/>
            <a:ext cx="11196000" cy="584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7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Текст слайда</a:t>
            </a:r>
            <a:endParaRPr b="0" lang="en-US" sz="2700" spc="-1" strike="noStrike">
              <a:solidFill>
                <a:srgbClr val="000000"/>
              </a:solidFill>
              <a:latin typeface="ALS Sector Regular"/>
            </a:endParaRPr>
          </a:p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27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1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378B919-2E46-411A-A680-7CE57D2048F0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Рисунок 2" descr=""/>
          <p:cNvPicPr/>
          <p:nvPr/>
        </p:nvPicPr>
        <p:blipFill>
          <a:blip r:embed="rId2"/>
          <a:stretch/>
        </p:blipFill>
        <p:spPr>
          <a:xfrm>
            <a:off x="420480" y="446040"/>
            <a:ext cx="2361240" cy="72252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sldNum" idx="2"/>
          </p:nvPr>
        </p:nvSpPr>
        <p:spPr>
          <a:xfrm>
            <a:off x="273600" y="6433920"/>
            <a:ext cx="63216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86785C1-0A02-4110-845B-04BFA0555379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58720" y="1770840"/>
            <a:ext cx="5507640" cy="450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7632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3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Текст слайда</a:t>
            </a:r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42040" y="1770840"/>
            <a:ext cx="5507640" cy="450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7632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3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Текст слайда</a:t>
            </a:r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558720" y="1185840"/>
            <a:ext cx="11196000" cy="584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7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Подзаголовок слайда</a:t>
            </a:r>
            <a:endParaRPr b="0" lang="en-US" sz="27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Рисунок 2" descr=""/>
          <p:cNvPicPr/>
          <p:nvPr/>
        </p:nvPicPr>
        <p:blipFill>
          <a:blip r:embed="rId2"/>
          <a:stretch/>
        </p:blipFill>
        <p:spPr>
          <a:xfrm>
            <a:off x="420480" y="446040"/>
            <a:ext cx="2361240" cy="722520"/>
          </a:xfrm>
          <a:prstGeom prst="rect">
            <a:avLst/>
          </a:prstGeom>
          <a:ln w="0">
            <a:noFill/>
          </a:ln>
        </p:spPr>
      </p:pic>
      <p:pic>
        <p:nvPicPr>
          <p:cNvPr id="128" name="Google Shape;88;p1" descr=""/>
          <p:cNvPicPr/>
          <p:nvPr/>
        </p:nvPicPr>
        <p:blipFill>
          <a:blip r:embed="rId3"/>
          <a:srcRect l="0" t="16268" r="0" b="884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29" name="Рисунок 4" descr=""/>
          <p:cNvPicPr/>
          <p:nvPr/>
        </p:nvPicPr>
        <p:blipFill>
          <a:blip r:embed="rId4"/>
          <a:stretch/>
        </p:blipFill>
        <p:spPr>
          <a:xfrm>
            <a:off x="6575400" y="2096640"/>
            <a:ext cx="1331640" cy="1331640"/>
          </a:xfrm>
          <a:prstGeom prst="rect">
            <a:avLst/>
          </a:prstGeom>
          <a:ln w="0">
            <a:noFill/>
          </a:ln>
        </p:spPr>
      </p:pic>
      <p:pic>
        <p:nvPicPr>
          <p:cNvPr id="130" name="Рисунок 3" descr=""/>
          <p:cNvPicPr/>
          <p:nvPr/>
        </p:nvPicPr>
        <p:blipFill>
          <a:blip r:embed="rId5"/>
          <a:stretch/>
        </p:blipFill>
        <p:spPr>
          <a:xfrm>
            <a:off x="1278360" y="2042640"/>
            <a:ext cx="4709880" cy="1439640"/>
          </a:xfrm>
          <a:prstGeom prst="rect">
            <a:avLst/>
          </a:prstGeom>
          <a:ln w="0">
            <a:noFill/>
          </a:ln>
        </p:spPr>
      </p:pic>
      <p:sp>
        <p:nvSpPr>
          <p:cNvPr id="131" name="TextBox 28"/>
          <p:cNvSpPr/>
          <p:nvPr/>
        </p:nvSpPr>
        <p:spPr>
          <a:xfrm>
            <a:off x="7849800" y="2522520"/>
            <a:ext cx="3048120" cy="47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LS Sector Bold"/>
                <a:ea typeface="Roboto Black"/>
              </a:rPr>
              <a:t>do.bmstu.ru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2" name="Прямоугольник 58"/>
          <p:cNvSpPr/>
          <p:nvPr/>
        </p:nvSpPr>
        <p:spPr>
          <a:xfrm flipH="1">
            <a:off x="10711800" y="2096640"/>
            <a:ext cx="130320" cy="1331640"/>
          </a:xfrm>
          <a:custGeom>
            <a:avLst/>
            <a:gdLst/>
            <a:ahLst/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noFill/>
          <a:ln w="28575">
            <a:solidFill>
              <a:srgbClr val="fff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300" spc="-1" strike="noStrike">
                <a:solidFill>
                  <a:srgbClr val="000000"/>
                </a:solidFill>
                <a:latin typeface="ALS Sector Regular"/>
              </a:rPr>
              <a:t>Click to edit the outline text format</a:t>
            </a:r>
            <a:endParaRPr b="0" lang="en-US" sz="2300" spc="-1" strike="noStrike">
              <a:solidFill>
                <a:srgbClr val="000000"/>
              </a:solidFill>
              <a:latin typeface="ALS Sector Regula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package" Target="../embeddings/oleObject1.xlsx"/><Relationship Id="rId2" Type="http://schemas.openxmlformats.org/officeDocument/2006/relationships/image" Target="../media/image11.emf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078200" y="831240"/>
            <a:ext cx="9118800" cy="3416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Aft>
                <a:spcPts val="1199"/>
              </a:spcAft>
              <a:buNone/>
            </a:pPr>
            <a:r>
              <a:rPr b="1" lang="ru-RU" sz="3600" spc="-1" strike="noStrike">
                <a:solidFill>
                  <a:srgbClr val="ffffff"/>
                </a:solidFill>
                <a:latin typeface="Times New Roman"/>
                <a:ea typeface="Open Sans"/>
              </a:rPr>
              <a:t>ВЫПУСКНАЯ КВАЛИФИКАЦИОННАЯ РАБОТА</a:t>
            </a:r>
            <a:br>
              <a:rPr sz="3600"/>
            </a:br>
            <a:r>
              <a:rPr b="1" lang="ru-RU" sz="3600" spc="-1" strike="noStrike">
                <a:solidFill>
                  <a:srgbClr val="ffffff"/>
                </a:solidFill>
                <a:latin typeface="Times New Roman"/>
                <a:ea typeface="Open Sans"/>
              </a:rPr>
              <a:t>по курсу </a:t>
            </a:r>
            <a:br>
              <a:rPr sz="3600"/>
            </a:br>
            <a:r>
              <a:rPr b="1" lang="ru-RU" sz="3600" spc="-1" strike="noStrike">
                <a:solidFill>
                  <a:srgbClr val="ffffff"/>
                </a:solidFill>
                <a:latin typeface="Times New Roman"/>
                <a:ea typeface="Open Sans"/>
              </a:rPr>
              <a:t>«</a:t>
            </a: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Open Sans"/>
              </a:rPr>
              <a:t>Data Science Pro</a:t>
            </a:r>
            <a:r>
              <a:rPr b="1" lang="ru-RU" sz="3600" spc="-1" strike="noStrike">
                <a:solidFill>
                  <a:srgbClr val="ffffff"/>
                </a:solidFill>
                <a:latin typeface="Times New Roman"/>
                <a:ea typeface="Open Sans"/>
              </a:rPr>
              <a:t>»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1078200" y="4363560"/>
            <a:ext cx="9118800" cy="873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ffffff"/>
                </a:solidFill>
                <a:latin typeface="ALS Sector Regular"/>
                <a:ea typeface="Open Sans"/>
              </a:rPr>
              <a:t>Арановский Д. Г.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4609080" y="1934280"/>
            <a:ext cx="3598920" cy="3552120"/>
          </a:xfrm>
          <a:prstGeom prst="rect">
            <a:avLst/>
          </a:prstGeom>
          <a:ln w="0">
            <a:noFill/>
          </a:ln>
        </p:spPr>
      </p:pic>
      <p:sp>
        <p:nvSpPr>
          <p:cNvPr id="286" name="PlaceHolder 1"/>
          <p:cNvSpPr>
            <a:spLocks noGrp="1"/>
          </p:cNvSpPr>
          <p:nvPr>
            <p:ph type="sldNum" idx="11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9BB37431-2030-4721-BBC7-01C8AAED2CCF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9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87" name="Google Shape;173;p 11"/>
          <p:cNvSpPr/>
          <p:nvPr/>
        </p:nvSpPr>
        <p:spPr>
          <a:xfrm rot="21591000">
            <a:off x="462600" y="1941840"/>
            <a:ext cx="457200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Текст 15"/>
          <p:cNvSpPr/>
          <p:nvPr/>
        </p:nvSpPr>
        <p:spPr>
          <a:xfrm>
            <a:off x="224640" y="1333800"/>
            <a:ext cx="1097676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7000"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Оптимизированные поиском по сетке модели для </a:t>
            </a: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модуля упругости при растяжении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289" name="Группа 14"/>
          <p:cNvGrpSpPr/>
          <p:nvPr/>
        </p:nvGrpSpPr>
        <p:grpSpPr>
          <a:xfrm>
            <a:off x="3168000" y="183960"/>
            <a:ext cx="7119000" cy="1236240"/>
            <a:chOff x="3168000" y="183960"/>
            <a:chExt cx="7119000" cy="1236240"/>
          </a:xfrm>
        </p:grpSpPr>
        <p:sp>
          <p:nvSpPr>
            <p:cNvPr id="290" name="Прямоугольник 19"/>
            <p:cNvSpPr/>
            <p:nvPr/>
          </p:nvSpPr>
          <p:spPr>
            <a:xfrm>
              <a:off x="3168000" y="183960"/>
              <a:ext cx="7119000" cy="1235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Разработка и обучение моделей, тестирование моделей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91" name="Прямоугольник 38"/>
            <p:cNvSpPr/>
            <p:nvPr/>
          </p:nvSpPr>
          <p:spPr>
            <a:xfrm flipH="1" rot="10800000">
              <a:off x="3167640" y="184680"/>
              <a:ext cx="11772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Прямоугольник 39"/>
            <p:cNvSpPr/>
            <p:nvPr/>
          </p:nvSpPr>
          <p:spPr>
            <a:xfrm flipH="1">
              <a:off x="10148040" y="183960"/>
              <a:ext cx="13824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385200" y="1934280"/>
            <a:ext cx="4291200" cy="205740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3"/>
          <a:stretch/>
        </p:blipFill>
        <p:spPr>
          <a:xfrm>
            <a:off x="8434800" y="1934280"/>
            <a:ext cx="3429000" cy="337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Num" idx="12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D3DD347-BC5B-4E60-80FF-B61281597675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10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96" name="Google Shape;173;p 14"/>
          <p:cNvSpPr/>
          <p:nvPr/>
        </p:nvSpPr>
        <p:spPr>
          <a:xfrm rot="21591000">
            <a:off x="462600" y="1941840"/>
            <a:ext cx="457200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Текст 16"/>
          <p:cNvSpPr/>
          <p:nvPr/>
        </p:nvSpPr>
        <p:spPr>
          <a:xfrm>
            <a:off x="457200" y="1333800"/>
            <a:ext cx="10816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0000"/>
          </a:bodyPr>
          <a:p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Оптимизированные </a:t>
            </a: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поиском по сетке модели для </a:t>
            </a: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прочности при растяжении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298" name="Группа 15"/>
          <p:cNvGrpSpPr/>
          <p:nvPr/>
        </p:nvGrpSpPr>
        <p:grpSpPr>
          <a:xfrm>
            <a:off x="3168000" y="183960"/>
            <a:ext cx="7119000" cy="1236240"/>
            <a:chOff x="3168000" y="183960"/>
            <a:chExt cx="7119000" cy="1236240"/>
          </a:xfrm>
        </p:grpSpPr>
        <p:sp>
          <p:nvSpPr>
            <p:cNvPr id="299" name="Прямоугольник 40"/>
            <p:cNvSpPr/>
            <p:nvPr/>
          </p:nvSpPr>
          <p:spPr>
            <a:xfrm>
              <a:off x="3168000" y="183960"/>
              <a:ext cx="7119000" cy="1235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Разработка и обучение моделей, тестирование моделей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00" name="Прямоугольник 41"/>
            <p:cNvSpPr/>
            <p:nvPr/>
          </p:nvSpPr>
          <p:spPr>
            <a:xfrm flipH="1" rot="10800000">
              <a:off x="3167640" y="184680"/>
              <a:ext cx="11772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" name="Прямоугольник 42"/>
            <p:cNvSpPr/>
            <p:nvPr/>
          </p:nvSpPr>
          <p:spPr>
            <a:xfrm flipH="1">
              <a:off x="10148040" y="183960"/>
              <a:ext cx="13824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457200" y="1962000"/>
            <a:ext cx="4291200" cy="2057400"/>
          </a:xfrm>
          <a:prstGeom prst="rect">
            <a:avLst/>
          </a:prstGeom>
          <a:ln w="0">
            <a:noFill/>
          </a:ln>
        </p:spPr>
      </p:pic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4521600" y="1962000"/>
            <a:ext cx="3708000" cy="3576240"/>
          </a:xfrm>
          <a:prstGeom prst="rect">
            <a:avLst/>
          </a:prstGeom>
          <a:ln w="0">
            <a:noFill/>
          </a:ln>
        </p:spPr>
      </p:pic>
      <p:pic>
        <p:nvPicPr>
          <p:cNvPr id="304" name="" descr=""/>
          <p:cNvPicPr/>
          <p:nvPr/>
        </p:nvPicPr>
        <p:blipFill>
          <a:blip r:embed="rId3"/>
          <a:stretch/>
        </p:blipFill>
        <p:spPr>
          <a:xfrm>
            <a:off x="8229600" y="1962000"/>
            <a:ext cx="3657600" cy="346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Num" idx="13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97A061E-967E-4813-8B89-DB01F3F1A0BA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11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06" name="Google Shape;173;p 17"/>
          <p:cNvSpPr/>
          <p:nvPr/>
        </p:nvSpPr>
        <p:spPr>
          <a:xfrm>
            <a:off x="461160" y="2048760"/>
            <a:ext cx="54824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Последовательный стек слоев: входной слой, три скрытых слоя (128, 64 и 32 нейрона) с батч нормализацией и дропаутом 20% нейронов, и заключительный выходной слой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07" name="Текст 18"/>
          <p:cNvSpPr/>
          <p:nvPr/>
        </p:nvSpPr>
        <p:spPr>
          <a:xfrm>
            <a:off x="224640" y="1333800"/>
            <a:ext cx="7118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Архитектура нейронной сети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8" name="Google Shape;176;p 2"/>
          <p:cNvSpPr/>
          <p:nvPr/>
        </p:nvSpPr>
        <p:spPr>
          <a:xfrm>
            <a:off x="8163000" y="3001680"/>
            <a:ext cx="349704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9" name="Группа 17"/>
          <p:cNvGrpSpPr/>
          <p:nvPr/>
        </p:nvGrpSpPr>
        <p:grpSpPr>
          <a:xfrm>
            <a:off x="3168000" y="183600"/>
            <a:ext cx="7119000" cy="1236240"/>
            <a:chOff x="3168000" y="183600"/>
            <a:chExt cx="7119000" cy="1236240"/>
          </a:xfrm>
        </p:grpSpPr>
        <p:sp>
          <p:nvSpPr>
            <p:cNvPr id="310" name="Прямоугольник 46"/>
            <p:cNvSpPr/>
            <p:nvPr/>
          </p:nvSpPr>
          <p:spPr>
            <a:xfrm>
              <a:off x="3168000" y="183600"/>
              <a:ext cx="7119000" cy="1235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Разработка и обучение моделей, тестирование моделей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11" name="Прямоугольник 47"/>
            <p:cNvSpPr/>
            <p:nvPr/>
          </p:nvSpPr>
          <p:spPr>
            <a:xfrm flipH="1" rot="10800000">
              <a:off x="3167640" y="184320"/>
              <a:ext cx="11772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Прямоугольник 48"/>
            <p:cNvSpPr/>
            <p:nvPr/>
          </p:nvSpPr>
          <p:spPr>
            <a:xfrm flipH="1">
              <a:off x="10148040" y="183600"/>
              <a:ext cx="13824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6409080" y="1419120"/>
            <a:ext cx="5020920" cy="494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Num" idx="14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5A65811C-B2FD-4244-BDBC-BB898DC22375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12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15" name="Google Shape;173;p 18"/>
          <p:cNvSpPr/>
          <p:nvPr/>
        </p:nvSpPr>
        <p:spPr>
          <a:xfrm>
            <a:off x="461160" y="2048760"/>
            <a:ext cx="10740240" cy="18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Ранняя остановка на 125й эпохе, лучшая сеть на 105й эпохе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16" name="Текст 19"/>
          <p:cNvSpPr/>
          <p:nvPr/>
        </p:nvSpPr>
        <p:spPr>
          <a:xfrm>
            <a:off x="224640" y="1333800"/>
            <a:ext cx="7118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Обучение нейронной сети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7" name="Google Shape;176;p 10"/>
          <p:cNvSpPr/>
          <p:nvPr/>
        </p:nvSpPr>
        <p:spPr>
          <a:xfrm>
            <a:off x="8163000" y="3001680"/>
            <a:ext cx="349704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8" name="Группа 18"/>
          <p:cNvGrpSpPr/>
          <p:nvPr/>
        </p:nvGrpSpPr>
        <p:grpSpPr>
          <a:xfrm>
            <a:off x="3168000" y="183600"/>
            <a:ext cx="7119000" cy="1236240"/>
            <a:chOff x="3168000" y="183600"/>
            <a:chExt cx="7119000" cy="1236240"/>
          </a:xfrm>
        </p:grpSpPr>
        <p:sp>
          <p:nvSpPr>
            <p:cNvPr id="319" name="Прямоугольник 49"/>
            <p:cNvSpPr/>
            <p:nvPr/>
          </p:nvSpPr>
          <p:spPr>
            <a:xfrm>
              <a:off x="3168000" y="183600"/>
              <a:ext cx="7119000" cy="1235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Разработка и обучение моделей, тестирование моделей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20" name="Прямоугольник 50"/>
            <p:cNvSpPr/>
            <p:nvPr/>
          </p:nvSpPr>
          <p:spPr>
            <a:xfrm flipH="1" rot="10800000">
              <a:off x="3167640" y="184320"/>
              <a:ext cx="11772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1" name="Прямоугольник 51"/>
            <p:cNvSpPr/>
            <p:nvPr/>
          </p:nvSpPr>
          <p:spPr>
            <a:xfrm flipH="1">
              <a:off x="10148040" y="183600"/>
              <a:ext cx="13824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685800" y="2971800"/>
            <a:ext cx="11346480" cy="29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Num" idx="15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F9CA243-E544-468A-9231-32F73E5FC1D6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13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24" name="Google Shape;173;p 19"/>
          <p:cNvSpPr/>
          <p:nvPr/>
        </p:nvSpPr>
        <p:spPr>
          <a:xfrm>
            <a:off x="461160" y="2048760"/>
            <a:ext cx="4339440" cy="435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MAE  0.820837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MSE 1.046841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R</a:t>
            </a:r>
            <a:r>
              <a:rPr b="0" lang="ru-RU" sz="2200" spc="-1" strike="noStrike" baseline="33000">
                <a:solidFill>
                  <a:srgbClr val="272727"/>
                </a:solidFill>
                <a:latin typeface="ALS Sector Regular"/>
                <a:ea typeface="Open Sans"/>
              </a:rPr>
              <a:t>2</a:t>
            </a:r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 -0.35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5" name="Текст 20"/>
          <p:cNvSpPr/>
          <p:nvPr/>
        </p:nvSpPr>
        <p:spPr>
          <a:xfrm>
            <a:off x="224640" y="1333800"/>
            <a:ext cx="7118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Результаты нейронной сети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26" name="Google Shape;176;p 11"/>
          <p:cNvSpPr/>
          <p:nvPr/>
        </p:nvSpPr>
        <p:spPr>
          <a:xfrm>
            <a:off x="8163000" y="3001680"/>
            <a:ext cx="349704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7" name="Группа 19"/>
          <p:cNvGrpSpPr/>
          <p:nvPr/>
        </p:nvGrpSpPr>
        <p:grpSpPr>
          <a:xfrm>
            <a:off x="3168000" y="183600"/>
            <a:ext cx="7119000" cy="1236240"/>
            <a:chOff x="3168000" y="183600"/>
            <a:chExt cx="7119000" cy="1236240"/>
          </a:xfrm>
        </p:grpSpPr>
        <p:sp>
          <p:nvSpPr>
            <p:cNvPr id="328" name="Прямоугольник 52"/>
            <p:cNvSpPr/>
            <p:nvPr/>
          </p:nvSpPr>
          <p:spPr>
            <a:xfrm>
              <a:off x="3168000" y="183600"/>
              <a:ext cx="7119000" cy="1235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Разработка и обучение моделей, тестирование моделей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29" name="Прямоугольник 53"/>
            <p:cNvSpPr/>
            <p:nvPr/>
          </p:nvSpPr>
          <p:spPr>
            <a:xfrm flipH="1" rot="10800000">
              <a:off x="3167640" y="184320"/>
              <a:ext cx="11772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0" name="Прямоугольник 54"/>
            <p:cNvSpPr/>
            <p:nvPr/>
          </p:nvSpPr>
          <p:spPr>
            <a:xfrm flipH="1">
              <a:off x="10148040" y="183600"/>
              <a:ext cx="13824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5290920" y="1522080"/>
            <a:ext cx="6367680" cy="469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Num" idx="16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5EA9944-83E9-414D-B4FD-0F5B1ECB67C9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33" name="Google Shape;173;p 15"/>
          <p:cNvSpPr/>
          <p:nvPr/>
        </p:nvSpPr>
        <p:spPr>
          <a:xfrm rot="21591000">
            <a:off x="462600" y="1941840"/>
            <a:ext cx="457200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Текст 17"/>
          <p:cNvSpPr/>
          <p:nvPr/>
        </p:nvSpPr>
        <p:spPr>
          <a:xfrm>
            <a:off x="457200" y="1333800"/>
            <a:ext cx="10816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Выводы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335" name="Группа 16"/>
          <p:cNvGrpSpPr/>
          <p:nvPr/>
        </p:nvGrpSpPr>
        <p:grpSpPr>
          <a:xfrm>
            <a:off x="3168000" y="183960"/>
            <a:ext cx="7119000" cy="1236240"/>
            <a:chOff x="3168000" y="183960"/>
            <a:chExt cx="7119000" cy="1236240"/>
          </a:xfrm>
        </p:grpSpPr>
        <p:sp>
          <p:nvSpPr>
            <p:cNvPr id="336" name="Прямоугольник 43"/>
            <p:cNvSpPr/>
            <p:nvPr/>
          </p:nvSpPr>
          <p:spPr>
            <a:xfrm>
              <a:off x="3168000" y="183960"/>
              <a:ext cx="7119000" cy="1235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Разработка и обучение моделей, тестирование моделей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37" name="Прямоугольник 44"/>
            <p:cNvSpPr/>
            <p:nvPr/>
          </p:nvSpPr>
          <p:spPr>
            <a:xfrm flipH="1" rot="10800000">
              <a:off x="3167640" y="184680"/>
              <a:ext cx="11772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" name="Прямоугольник 45"/>
            <p:cNvSpPr/>
            <p:nvPr/>
          </p:nvSpPr>
          <p:spPr>
            <a:xfrm flipH="1">
              <a:off x="10148040" y="183960"/>
              <a:ext cx="13824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9" name="Google Shape;173;p 16"/>
          <p:cNvSpPr/>
          <p:nvPr/>
        </p:nvSpPr>
        <p:spPr>
          <a:xfrm>
            <a:off x="461160" y="2048760"/>
            <a:ext cx="69908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pPr marL="76320" algn="just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Несмотря не выбор моделей исходя из лучших метрик, ни одна из моделей не показала значимую прогнозную способность.</a:t>
            </a:r>
            <a:endParaRPr b="0" lang="en-US" sz="2200" spc="-1" strike="noStrike">
              <a:latin typeface="Arial"/>
            </a:endParaRPr>
          </a:p>
          <a:p>
            <a:pPr marL="76320" algn="just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Данные вызывают сомнения в их реальном происхождении.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Num" idx="17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FBD4AA3-9E26-49C7-B0D2-91F47C95178B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41" name="Google Shape;173;p 3"/>
          <p:cNvSpPr/>
          <p:nvPr/>
        </p:nvSpPr>
        <p:spPr>
          <a:xfrm>
            <a:off x="461160" y="2048760"/>
            <a:ext cx="38822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Фреймворк Dash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Прогноз целевых парамеров с использованием препроцессора и лучших моделей полученных во время работы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42" name="Google Shape;176;p 3"/>
          <p:cNvSpPr/>
          <p:nvPr/>
        </p:nvSpPr>
        <p:spPr>
          <a:xfrm>
            <a:off x="8163000" y="3001680"/>
            <a:ext cx="349704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700" spc="-1" strike="noStrike" baseline="30000">
                <a:solidFill>
                  <a:srgbClr val="000000"/>
                </a:solidFill>
                <a:latin typeface="ALS Sector Regular"/>
                <a:ea typeface="Montserrat"/>
              </a:rPr>
              <a:t>Рисунок</a:t>
            </a:r>
            <a:endParaRPr b="0" lang="en-US" sz="2700" spc="-1" strike="noStrike">
              <a:latin typeface="Arial"/>
            </a:endParaRPr>
          </a:p>
        </p:txBody>
      </p:sp>
      <p:grpSp>
        <p:nvGrpSpPr>
          <p:cNvPr id="343" name="Группа 3"/>
          <p:cNvGrpSpPr/>
          <p:nvPr/>
        </p:nvGrpSpPr>
        <p:grpSpPr>
          <a:xfrm>
            <a:off x="3168000" y="343440"/>
            <a:ext cx="5290200" cy="918000"/>
            <a:chOff x="3168000" y="343440"/>
            <a:chExt cx="5290200" cy="918000"/>
          </a:xfrm>
        </p:grpSpPr>
        <p:sp>
          <p:nvSpPr>
            <p:cNvPr id="344" name="Прямоугольник 7"/>
            <p:cNvSpPr/>
            <p:nvPr/>
          </p:nvSpPr>
          <p:spPr>
            <a:xfrm>
              <a:off x="3168000" y="343440"/>
              <a:ext cx="5290200" cy="917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Разработка приложения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45" name="Прямоугольник 9"/>
            <p:cNvSpPr/>
            <p:nvPr/>
          </p:nvSpPr>
          <p:spPr>
            <a:xfrm flipH="1" rot="10800000">
              <a:off x="3167640" y="343800"/>
              <a:ext cx="87480" cy="9176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Прямоугольник 11"/>
            <p:cNvSpPr/>
            <p:nvPr/>
          </p:nvSpPr>
          <p:spPr>
            <a:xfrm flipH="1">
              <a:off x="8354880" y="343440"/>
              <a:ext cx="102960" cy="9176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4572000" y="1261080"/>
            <a:ext cx="7330680" cy="546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Группа 64"/>
          <p:cNvGrpSpPr/>
          <p:nvPr/>
        </p:nvGrpSpPr>
        <p:grpSpPr>
          <a:xfrm>
            <a:off x="3168000" y="323640"/>
            <a:ext cx="5518800" cy="957600"/>
            <a:chOff x="3168000" y="323640"/>
            <a:chExt cx="5518800" cy="957600"/>
          </a:xfrm>
        </p:grpSpPr>
        <p:sp>
          <p:nvSpPr>
            <p:cNvPr id="174" name="Прямоугольник 67"/>
            <p:cNvSpPr/>
            <p:nvPr/>
          </p:nvSpPr>
          <p:spPr>
            <a:xfrm>
              <a:off x="3168000" y="323640"/>
              <a:ext cx="5518800" cy="9572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Основные этапы работы 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75" name="Прямоугольник 58"/>
            <p:cNvSpPr/>
            <p:nvPr/>
          </p:nvSpPr>
          <p:spPr>
            <a:xfrm flipH="1" rot="10800000">
              <a:off x="3168000" y="324000"/>
              <a:ext cx="91440" cy="9572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Прямоугольник 58"/>
            <p:cNvSpPr/>
            <p:nvPr/>
          </p:nvSpPr>
          <p:spPr>
            <a:xfrm flipH="1">
              <a:off x="8579160" y="323640"/>
              <a:ext cx="107280" cy="9572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7" name="PlaceHolder 1"/>
          <p:cNvSpPr>
            <a:spLocks noGrp="1"/>
          </p:cNvSpPr>
          <p:nvPr>
            <p:ph type="sldNum" idx="3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A7B21677-DC00-4839-AA38-4A9A2B4A9C69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78" name="Google Shape;125;p4"/>
          <p:cNvSpPr/>
          <p:nvPr/>
        </p:nvSpPr>
        <p:spPr>
          <a:xfrm>
            <a:off x="1408320" y="1719720"/>
            <a:ext cx="62175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Постановка задачи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79" name="Группа 35"/>
          <p:cNvGrpSpPr/>
          <p:nvPr/>
        </p:nvGrpSpPr>
        <p:grpSpPr>
          <a:xfrm>
            <a:off x="558720" y="2489400"/>
            <a:ext cx="450000" cy="685440"/>
            <a:chOff x="558720" y="2489400"/>
            <a:chExt cx="450000" cy="685440"/>
          </a:xfrm>
        </p:grpSpPr>
        <p:sp>
          <p:nvSpPr>
            <p:cNvPr id="180" name="Google Shape;123;p4"/>
            <p:cNvSpPr/>
            <p:nvPr/>
          </p:nvSpPr>
          <p:spPr>
            <a:xfrm>
              <a:off x="558720" y="2489400"/>
              <a:ext cx="360" cy="68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Google Shape;124;p4"/>
            <p:cNvSpPr/>
            <p:nvPr/>
          </p:nvSpPr>
          <p:spPr>
            <a:xfrm>
              <a:off x="558720" y="248940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Google Shape;126;p4"/>
            <p:cNvSpPr/>
            <p:nvPr/>
          </p:nvSpPr>
          <p:spPr>
            <a:xfrm>
              <a:off x="558720" y="316440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3" name="Группа 39"/>
          <p:cNvGrpSpPr/>
          <p:nvPr/>
        </p:nvGrpSpPr>
        <p:grpSpPr>
          <a:xfrm>
            <a:off x="558720" y="3443400"/>
            <a:ext cx="450000" cy="685440"/>
            <a:chOff x="558720" y="3443400"/>
            <a:chExt cx="450000" cy="685440"/>
          </a:xfrm>
        </p:grpSpPr>
        <p:sp>
          <p:nvSpPr>
            <p:cNvPr id="184" name="Google Shape;123;p4"/>
            <p:cNvSpPr/>
            <p:nvPr/>
          </p:nvSpPr>
          <p:spPr>
            <a:xfrm>
              <a:off x="558720" y="3443400"/>
              <a:ext cx="360" cy="68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Google Shape;124;p4"/>
            <p:cNvSpPr/>
            <p:nvPr/>
          </p:nvSpPr>
          <p:spPr>
            <a:xfrm>
              <a:off x="558720" y="344340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Google Shape;126;p4"/>
            <p:cNvSpPr/>
            <p:nvPr/>
          </p:nvSpPr>
          <p:spPr>
            <a:xfrm>
              <a:off x="558720" y="411840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7" name="Группа 43"/>
          <p:cNvGrpSpPr/>
          <p:nvPr/>
        </p:nvGrpSpPr>
        <p:grpSpPr>
          <a:xfrm>
            <a:off x="560160" y="4407840"/>
            <a:ext cx="450000" cy="685440"/>
            <a:chOff x="560160" y="4407840"/>
            <a:chExt cx="450000" cy="685440"/>
          </a:xfrm>
        </p:grpSpPr>
        <p:sp>
          <p:nvSpPr>
            <p:cNvPr id="188" name="Google Shape;123;p4"/>
            <p:cNvSpPr/>
            <p:nvPr/>
          </p:nvSpPr>
          <p:spPr>
            <a:xfrm>
              <a:off x="560160" y="4407840"/>
              <a:ext cx="360" cy="68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Google Shape;124;p4"/>
            <p:cNvSpPr/>
            <p:nvPr/>
          </p:nvSpPr>
          <p:spPr>
            <a:xfrm>
              <a:off x="560160" y="440784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Google Shape;126;p4"/>
            <p:cNvSpPr/>
            <p:nvPr/>
          </p:nvSpPr>
          <p:spPr>
            <a:xfrm>
              <a:off x="560160" y="508320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1" name="Группа 47"/>
          <p:cNvGrpSpPr/>
          <p:nvPr/>
        </p:nvGrpSpPr>
        <p:grpSpPr>
          <a:xfrm>
            <a:off x="558720" y="5383440"/>
            <a:ext cx="450000" cy="685440"/>
            <a:chOff x="558720" y="5383440"/>
            <a:chExt cx="450000" cy="685440"/>
          </a:xfrm>
        </p:grpSpPr>
        <p:sp>
          <p:nvSpPr>
            <p:cNvPr id="192" name="Google Shape;123;p4"/>
            <p:cNvSpPr/>
            <p:nvPr/>
          </p:nvSpPr>
          <p:spPr>
            <a:xfrm>
              <a:off x="558720" y="5383440"/>
              <a:ext cx="360" cy="68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Google Shape;124;p4"/>
            <p:cNvSpPr/>
            <p:nvPr/>
          </p:nvSpPr>
          <p:spPr>
            <a:xfrm>
              <a:off x="558720" y="538344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Google Shape;126;p4"/>
            <p:cNvSpPr/>
            <p:nvPr/>
          </p:nvSpPr>
          <p:spPr>
            <a:xfrm>
              <a:off x="558720" y="605844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5" name="Google Shape;125;p4"/>
          <p:cNvSpPr/>
          <p:nvPr/>
        </p:nvSpPr>
        <p:spPr>
          <a:xfrm>
            <a:off x="1408320" y="2658600"/>
            <a:ext cx="62175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Разведочный анализ данных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6" name="Google Shape;127;p4"/>
          <p:cNvSpPr/>
          <p:nvPr/>
        </p:nvSpPr>
        <p:spPr>
          <a:xfrm>
            <a:off x="843840" y="2739960"/>
            <a:ext cx="10774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 baseline="30000">
                <a:solidFill>
                  <a:srgbClr val="065cab"/>
                </a:solidFill>
                <a:latin typeface="ALS Sector Regular"/>
                <a:ea typeface="Arial"/>
              </a:rPr>
              <a:t>2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7" name="Google Shape;125;p4"/>
          <p:cNvSpPr/>
          <p:nvPr/>
        </p:nvSpPr>
        <p:spPr>
          <a:xfrm>
            <a:off x="1408320" y="3616920"/>
            <a:ext cx="62175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Предобработка данных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8" name="Google Shape;127;p4"/>
          <p:cNvSpPr/>
          <p:nvPr/>
        </p:nvSpPr>
        <p:spPr>
          <a:xfrm>
            <a:off x="843840" y="3709800"/>
            <a:ext cx="10774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 baseline="30000">
                <a:solidFill>
                  <a:srgbClr val="065cab"/>
                </a:solidFill>
                <a:latin typeface="ALS Sector Regular"/>
                <a:ea typeface="Arial"/>
              </a:rPr>
              <a:t>3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9" name="Google Shape;125;p4"/>
          <p:cNvSpPr/>
          <p:nvPr/>
        </p:nvSpPr>
        <p:spPr>
          <a:xfrm>
            <a:off x="1408320" y="4587120"/>
            <a:ext cx="62175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Разработка и обучение моделей, тестирование моделей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Google Shape;127;p4"/>
          <p:cNvSpPr/>
          <p:nvPr/>
        </p:nvSpPr>
        <p:spPr>
          <a:xfrm>
            <a:off x="843840" y="4677120"/>
            <a:ext cx="10774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 baseline="30000">
                <a:solidFill>
                  <a:srgbClr val="065cab"/>
                </a:solidFill>
                <a:latin typeface="ALS Sector Regular"/>
                <a:ea typeface="Arial"/>
              </a:rPr>
              <a:t>4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1" name="Google Shape;125;p4"/>
          <p:cNvSpPr/>
          <p:nvPr/>
        </p:nvSpPr>
        <p:spPr>
          <a:xfrm>
            <a:off x="1382760" y="5556960"/>
            <a:ext cx="6217560" cy="3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Разработка приложения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Google Shape;127;p4"/>
          <p:cNvSpPr/>
          <p:nvPr/>
        </p:nvSpPr>
        <p:spPr>
          <a:xfrm>
            <a:off x="837000" y="5618160"/>
            <a:ext cx="10774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pc="-1" strike="noStrike" baseline="30000">
                <a:solidFill>
                  <a:srgbClr val="065cab"/>
                </a:solidFill>
                <a:latin typeface="ALS Sector Regular"/>
                <a:ea typeface="Arial"/>
              </a:rPr>
              <a:t>5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203" name="Группа 59"/>
          <p:cNvGrpSpPr/>
          <p:nvPr/>
        </p:nvGrpSpPr>
        <p:grpSpPr>
          <a:xfrm>
            <a:off x="558720" y="1503720"/>
            <a:ext cx="450000" cy="685440"/>
            <a:chOff x="558720" y="1503720"/>
            <a:chExt cx="450000" cy="685440"/>
          </a:xfrm>
        </p:grpSpPr>
        <p:sp>
          <p:nvSpPr>
            <p:cNvPr id="204" name="Google Shape;123;p4"/>
            <p:cNvSpPr/>
            <p:nvPr/>
          </p:nvSpPr>
          <p:spPr>
            <a:xfrm>
              <a:off x="558720" y="1503720"/>
              <a:ext cx="360" cy="68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Google Shape;124;p4"/>
            <p:cNvSpPr/>
            <p:nvPr/>
          </p:nvSpPr>
          <p:spPr>
            <a:xfrm>
              <a:off x="558720" y="150372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Google Shape;126;p4"/>
            <p:cNvSpPr/>
            <p:nvPr/>
          </p:nvSpPr>
          <p:spPr>
            <a:xfrm>
              <a:off x="558720" y="2178720"/>
              <a:ext cx="450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65cab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Google Shape;127;p4"/>
          <p:cNvSpPr/>
          <p:nvPr/>
        </p:nvSpPr>
        <p:spPr>
          <a:xfrm>
            <a:off x="843840" y="1754280"/>
            <a:ext cx="10774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3600" spc="-1" strike="noStrike" baseline="30000">
                <a:solidFill>
                  <a:srgbClr val="065cab"/>
                </a:solidFill>
                <a:latin typeface="ALS Sector Regular"/>
                <a:ea typeface="Arial"/>
              </a:rPr>
              <a:t>1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/>
          </p:nvPr>
        </p:nvSpPr>
        <p:spPr>
          <a:xfrm>
            <a:off x="388440" y="1935720"/>
            <a:ext cx="11350440" cy="423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76320" algn="just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На основе предоставленных данных решить проблему прогнозирования свойств композита на основе свойств исходных материалов и параметров композита методами машинного обучения. Создать приложение для интерактивного расчёта.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 marL="76320" algn="just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 marL="76320" algn="just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X_bp.xlsx </a:t>
            </a: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1023 строки 10 признаков включая 2 целевых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 marL="76320" algn="just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X_nup.xlsx 1040 строк 3 признака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 marL="76320" algn="just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 marL="76320" algn="just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1023 строки после объединения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 marL="76320" algn="just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13 признаков (12 числовых, 1 бинарный)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 marL="76320" algn="just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Пропуски или дубликаты отсутствуют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 marL="76320" algn="just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Высокое число уникальных значений по всем признакам кроме угла нашивки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213120" y="1492200"/>
            <a:ext cx="11350080" cy="600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Цель работы</a:t>
            </a:r>
            <a:endParaRPr b="0" lang="en-US" sz="26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4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48D435F-1152-4AD3-A79A-D154A9CFA990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3</a:t>
            </a:fld>
            <a:endParaRPr b="0" lang="en-US" sz="2400" spc="-1" strike="noStrike">
              <a:latin typeface="Times New Roman"/>
            </a:endParaRPr>
          </a:p>
        </p:txBody>
      </p:sp>
      <p:grpSp>
        <p:nvGrpSpPr>
          <p:cNvPr id="211" name="Группа 7"/>
          <p:cNvGrpSpPr/>
          <p:nvPr/>
        </p:nvGrpSpPr>
        <p:grpSpPr>
          <a:xfrm>
            <a:off x="3168000" y="442440"/>
            <a:ext cx="4147200" cy="720000"/>
            <a:chOff x="3168000" y="442440"/>
            <a:chExt cx="4147200" cy="720000"/>
          </a:xfrm>
        </p:grpSpPr>
        <p:sp>
          <p:nvSpPr>
            <p:cNvPr id="212" name="Прямоугольник 8"/>
            <p:cNvSpPr/>
            <p:nvPr/>
          </p:nvSpPr>
          <p:spPr>
            <a:xfrm>
              <a:off x="3168000" y="442440"/>
              <a:ext cx="4147200" cy="719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Постановка задачи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13" name="Прямоугольник 58"/>
            <p:cNvSpPr/>
            <p:nvPr/>
          </p:nvSpPr>
          <p:spPr>
            <a:xfrm flipH="1" rot="10800000">
              <a:off x="3168000" y="442800"/>
              <a:ext cx="68400" cy="7196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Прямоугольник 58"/>
            <p:cNvSpPr/>
            <p:nvPr/>
          </p:nvSpPr>
          <p:spPr>
            <a:xfrm flipH="1">
              <a:off x="7234200" y="442440"/>
              <a:ext cx="80640" cy="7196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5" name="Текст 5"/>
          <p:cNvSpPr txBox="1"/>
          <p:nvPr/>
        </p:nvSpPr>
        <p:spPr>
          <a:xfrm>
            <a:off x="213120" y="2953800"/>
            <a:ext cx="11350080" cy="600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Предоставленные данные</a:t>
            </a:r>
            <a:endParaRPr b="0" lang="en-US" sz="26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16" name="Текст 8"/>
          <p:cNvSpPr/>
          <p:nvPr/>
        </p:nvSpPr>
        <p:spPr>
          <a:xfrm>
            <a:off x="228600" y="4032000"/>
            <a:ext cx="7118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Характеристика датасета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Num" idx="5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91DCC79-3ABE-41E9-AFA2-36433059D59C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3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18" name="Google Shape;173;p 6"/>
          <p:cNvSpPr/>
          <p:nvPr/>
        </p:nvSpPr>
        <p:spPr>
          <a:xfrm>
            <a:off x="461160" y="2048760"/>
            <a:ext cx="69908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Текст 6"/>
          <p:cNvSpPr/>
          <p:nvPr/>
        </p:nvSpPr>
        <p:spPr>
          <a:xfrm>
            <a:off x="224640" y="1333800"/>
            <a:ext cx="7118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Статистический анализ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220" name="Группа 5"/>
          <p:cNvGrpSpPr/>
          <p:nvPr/>
        </p:nvGrpSpPr>
        <p:grpSpPr>
          <a:xfrm>
            <a:off x="3168000" y="263880"/>
            <a:ext cx="6204600" cy="1076400"/>
            <a:chOff x="3168000" y="263880"/>
            <a:chExt cx="6204600" cy="1076400"/>
          </a:xfrm>
        </p:grpSpPr>
        <p:sp>
          <p:nvSpPr>
            <p:cNvPr id="221" name="Прямоугольник 16"/>
            <p:cNvSpPr/>
            <p:nvPr/>
          </p:nvSpPr>
          <p:spPr>
            <a:xfrm>
              <a:off x="3168000" y="263880"/>
              <a:ext cx="6204600" cy="1076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Разведочный анализ данных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22" name="Прямоугольник 17"/>
            <p:cNvSpPr/>
            <p:nvPr/>
          </p:nvSpPr>
          <p:spPr>
            <a:xfrm flipH="1" rot="10800000">
              <a:off x="3168000" y="264240"/>
              <a:ext cx="102960" cy="10760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" name="Прямоугольник 18"/>
            <p:cNvSpPr/>
            <p:nvPr/>
          </p:nvSpPr>
          <p:spPr>
            <a:xfrm flipH="1">
              <a:off x="9251280" y="263880"/>
              <a:ext cx="120600" cy="10760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aphicFrame>
        <p:nvGraphicFramePr>
          <p:cNvPr id="224" name=""/>
          <p:cNvGraphicFramePr/>
          <p:nvPr/>
        </p:nvGraphicFramePr>
        <p:xfrm>
          <a:off x="529560" y="1934280"/>
          <a:ext cx="7146720" cy="3209040"/>
        </p:xfrm>
        <a:graphic>
          <a:graphicData uri="http://schemas.openxmlformats.org/presentationml/2006/ole">
            <p:oleObj progId="Excel.Sheet.12" r:id="rId1" spid="">
              <p:embed/>
              <p:pic>
                <p:nvPicPr>
                  <p:cNvPr id="22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529560" y="1934280"/>
                    <a:ext cx="7146720" cy="32090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/>
          </p:nvPr>
        </p:nvSpPr>
        <p:spPr>
          <a:xfrm>
            <a:off x="273600" y="5029200"/>
            <a:ext cx="4514760" cy="1214640"/>
          </a:xfrm>
          <a:prstGeom prst="rect">
            <a:avLst/>
          </a:prstGeom>
          <a:noFill/>
          <a:ln w="0">
            <a:noFill/>
          </a:ln>
        </p:spPr>
        <p:txBody>
          <a:bodyPr lIns="76680" rIns="76680" tIns="38520" bIns="3852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Гистограммы 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распределения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 algn="just">
              <a:lnSpc>
                <a:spcPct val="90000"/>
              </a:lnSpc>
              <a:spcBef>
                <a:spcPts val="839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ldNum" idx="6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4A14AA26-7494-4745-9909-659EB07354BD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4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28" name="Google Shape;213;p 2"/>
          <p:cNvSpPr/>
          <p:nvPr/>
        </p:nvSpPr>
        <p:spPr>
          <a:xfrm>
            <a:off x="198720" y="4867200"/>
            <a:ext cx="360" cy="121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65ca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Google Shape;214;p 2"/>
          <p:cNvSpPr/>
          <p:nvPr/>
        </p:nvSpPr>
        <p:spPr>
          <a:xfrm flipV="1">
            <a:off x="199440" y="6059520"/>
            <a:ext cx="82476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65ca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Google Shape;215;p 2"/>
          <p:cNvSpPr/>
          <p:nvPr/>
        </p:nvSpPr>
        <p:spPr>
          <a:xfrm>
            <a:off x="198720" y="4866840"/>
            <a:ext cx="82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65cab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1" name="Группа 8"/>
          <p:cNvGrpSpPr/>
          <p:nvPr/>
        </p:nvGrpSpPr>
        <p:grpSpPr>
          <a:xfrm>
            <a:off x="3168000" y="263520"/>
            <a:ext cx="6204600" cy="1077840"/>
            <a:chOff x="3168000" y="263520"/>
            <a:chExt cx="6204600" cy="1077840"/>
          </a:xfrm>
        </p:grpSpPr>
        <p:sp>
          <p:nvSpPr>
            <p:cNvPr id="232" name="Прямоугольник 23"/>
            <p:cNvSpPr/>
            <p:nvPr/>
          </p:nvSpPr>
          <p:spPr>
            <a:xfrm>
              <a:off x="3168000" y="263520"/>
              <a:ext cx="6204600" cy="10771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Разведочный анализ данных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33" name="Прямоугольник 24"/>
            <p:cNvSpPr/>
            <p:nvPr/>
          </p:nvSpPr>
          <p:spPr>
            <a:xfrm flipH="1" rot="10800000">
              <a:off x="3167640" y="264240"/>
              <a:ext cx="102600" cy="10771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Прямоугольник 25"/>
            <p:cNvSpPr/>
            <p:nvPr/>
          </p:nvSpPr>
          <p:spPr>
            <a:xfrm flipH="1">
              <a:off x="9250920" y="263520"/>
              <a:ext cx="120600" cy="10771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558720" y="1371600"/>
            <a:ext cx="3318840" cy="320040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4114800" y="1371600"/>
            <a:ext cx="3429000" cy="3429000"/>
          </a:xfrm>
          <a:prstGeom prst="rect">
            <a:avLst/>
          </a:prstGeom>
          <a:ln w="0">
            <a:noFill/>
          </a:ln>
        </p:spPr>
      </p:pic>
      <p:sp>
        <p:nvSpPr>
          <p:cNvPr id="237" name="Google Shape;213;p 1"/>
          <p:cNvSpPr/>
          <p:nvPr/>
        </p:nvSpPr>
        <p:spPr>
          <a:xfrm>
            <a:off x="3746880" y="4867200"/>
            <a:ext cx="360" cy="121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65ca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Google Shape;215;p 1"/>
          <p:cNvSpPr/>
          <p:nvPr/>
        </p:nvSpPr>
        <p:spPr>
          <a:xfrm>
            <a:off x="3746880" y="4866840"/>
            <a:ext cx="82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65ca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Google Shape;214;p 1"/>
          <p:cNvSpPr/>
          <p:nvPr/>
        </p:nvSpPr>
        <p:spPr>
          <a:xfrm flipV="1">
            <a:off x="3747240" y="6059520"/>
            <a:ext cx="82476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65ca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8001000" y="1371600"/>
            <a:ext cx="3693960" cy="3013920"/>
          </a:xfrm>
          <a:prstGeom prst="rect">
            <a:avLst/>
          </a:prstGeom>
          <a:ln w="0">
            <a:noFill/>
          </a:ln>
        </p:spPr>
      </p:pic>
      <p:sp>
        <p:nvSpPr>
          <p:cNvPr id="241" name="Google Shape;210;p 3"/>
          <p:cNvSpPr txBox="1"/>
          <p:nvPr/>
        </p:nvSpPr>
        <p:spPr>
          <a:xfrm>
            <a:off x="3886200" y="5029200"/>
            <a:ext cx="4514760" cy="1214640"/>
          </a:xfrm>
          <a:prstGeom prst="rect">
            <a:avLst/>
          </a:prstGeom>
          <a:noFill/>
          <a:ln w="0">
            <a:noFill/>
          </a:ln>
        </p:spPr>
        <p:txBody>
          <a:bodyPr lIns="76680" rIns="76680" tIns="38520" bIns="3852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Попарные графики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 </a:t>
            </a:r>
            <a:r>
              <a:rPr b="1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рассеяния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</p:txBody>
      </p:sp>
      <p:sp>
        <p:nvSpPr>
          <p:cNvPr id="242" name="Google Shape;213;p 3"/>
          <p:cNvSpPr/>
          <p:nvPr/>
        </p:nvSpPr>
        <p:spPr>
          <a:xfrm>
            <a:off x="8229600" y="4867200"/>
            <a:ext cx="360" cy="121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65ca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Google Shape;215;p 3"/>
          <p:cNvSpPr/>
          <p:nvPr/>
        </p:nvSpPr>
        <p:spPr>
          <a:xfrm>
            <a:off x="8229600" y="4866840"/>
            <a:ext cx="82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65ca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Google Shape;214;p 3"/>
          <p:cNvSpPr/>
          <p:nvPr/>
        </p:nvSpPr>
        <p:spPr>
          <a:xfrm flipV="1">
            <a:off x="8229960" y="6059520"/>
            <a:ext cx="82476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65ca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210;p 2"/>
          <p:cNvSpPr txBox="1"/>
          <p:nvPr/>
        </p:nvSpPr>
        <p:spPr>
          <a:xfrm>
            <a:off x="8400960" y="5029200"/>
            <a:ext cx="4514760" cy="1214640"/>
          </a:xfrm>
          <a:prstGeom prst="rect">
            <a:avLst/>
          </a:prstGeom>
          <a:noFill/>
          <a:ln w="0">
            <a:noFill/>
          </a:ln>
        </p:spPr>
        <p:txBody>
          <a:bodyPr lIns="76680" rIns="76680" tIns="38520" bIns="3852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Тепловая карта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 </a:t>
            </a:r>
            <a:r>
              <a:rPr b="1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корреляций</a:t>
            </a:r>
            <a:endParaRPr b="0" lang="en-US" sz="2200" spc="-1" strike="noStrike">
              <a:solidFill>
                <a:srgbClr val="000000"/>
              </a:solidFill>
              <a:latin typeface="ALS Sector Regular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Num" idx="7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F12CBA7-7A08-44E5-B5B1-A7BE09BF17A2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4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47" name="Google Shape;173;p 7"/>
          <p:cNvSpPr/>
          <p:nvPr/>
        </p:nvSpPr>
        <p:spPr>
          <a:xfrm>
            <a:off x="461160" y="2048760"/>
            <a:ext cx="69908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Текст 11"/>
          <p:cNvSpPr/>
          <p:nvPr/>
        </p:nvSpPr>
        <p:spPr>
          <a:xfrm>
            <a:off x="224640" y="1333800"/>
            <a:ext cx="7118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8000"/>
          </a:bodyPr>
          <a:p>
            <a:r>
              <a:rPr b="0" lang="ru-RU" sz="27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Поиск выбросов методом интерквантильного размаха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49" name="Google Shape;176;p 7"/>
          <p:cNvSpPr/>
          <p:nvPr/>
        </p:nvSpPr>
        <p:spPr>
          <a:xfrm>
            <a:off x="8163000" y="3001680"/>
            <a:ext cx="349704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700" spc="-1" strike="noStrike" baseline="30000">
                <a:solidFill>
                  <a:srgbClr val="000000"/>
                </a:solidFill>
                <a:latin typeface="ALS Sector Regular"/>
                <a:ea typeface="Montserrat"/>
              </a:rPr>
              <a:t>Рисунок</a:t>
            </a:r>
            <a:endParaRPr b="0" lang="en-US" sz="2700" spc="-1" strike="noStrike">
              <a:latin typeface="Arial"/>
            </a:endParaRPr>
          </a:p>
        </p:txBody>
      </p:sp>
      <p:grpSp>
        <p:nvGrpSpPr>
          <p:cNvPr id="250" name="Группа 6"/>
          <p:cNvGrpSpPr/>
          <p:nvPr/>
        </p:nvGrpSpPr>
        <p:grpSpPr>
          <a:xfrm>
            <a:off x="3168000" y="362880"/>
            <a:ext cx="5061600" cy="878400"/>
            <a:chOff x="3168000" y="362880"/>
            <a:chExt cx="5061600" cy="878400"/>
          </a:xfrm>
        </p:grpSpPr>
        <p:sp>
          <p:nvSpPr>
            <p:cNvPr id="251" name="Прямоугольник 20"/>
            <p:cNvSpPr/>
            <p:nvPr/>
          </p:nvSpPr>
          <p:spPr>
            <a:xfrm>
              <a:off x="3168000" y="362880"/>
              <a:ext cx="5061600" cy="878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Предобработка данных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52" name="Прямоугольник 21"/>
            <p:cNvSpPr/>
            <p:nvPr/>
          </p:nvSpPr>
          <p:spPr>
            <a:xfrm flipH="1" rot="10800000">
              <a:off x="3167640" y="363240"/>
              <a:ext cx="83880" cy="8780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Прямоугольник 22"/>
            <p:cNvSpPr/>
            <p:nvPr/>
          </p:nvSpPr>
          <p:spPr>
            <a:xfrm flipH="1">
              <a:off x="8130600" y="362880"/>
              <a:ext cx="98280" cy="8780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4" name="Google Shape;173;p 1"/>
          <p:cNvSpPr/>
          <p:nvPr/>
        </p:nvSpPr>
        <p:spPr>
          <a:xfrm>
            <a:off x="461160" y="2048760"/>
            <a:ext cx="69908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Соотношение матрица-наполнитель: выбросов 6 строк (0.6%)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Плотность, кг/м3: выбросов 9 строк (0.9%)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модуль упругости, ГПа: выбросов 2 строк (0.2%)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Количество отвердителя, м.%: выбросов 14 строк (1.4%)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Содержание эпоксидных групп,%_2: выбросов 2 строк (0.2%)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Температура вспышки, С_2: выбросов 8 строк (0.8%)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Поверхностная плотность, г/м2: выбросов 2 строк (0.2%)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Модуль упругости при растяжении, ГПа: выбросов 6 строк (0.6%)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Прочность при растяжении, МПа: выбросов 11 строк (1.1%)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Потребление смолы, г/м2: выбросов 8 строк (0.8%)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Шаг нашивки: выбросов 4 строк (0.4%)</a:t>
            </a:r>
            <a:endParaRPr b="0" lang="en-US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Плотность нашивки: выбросов 21 строк (2.1%)</a:t>
            </a:r>
            <a:endParaRPr b="0" lang="en-US" sz="1400" spc="-1" strike="noStrike">
              <a:latin typeface="Arial"/>
            </a:endParaRPr>
          </a:p>
          <a:p>
            <a:endParaRPr b="0" lang="en-US" sz="1400" spc="-1" strike="noStrike">
              <a:latin typeface="Arial"/>
            </a:endParaRPr>
          </a:p>
          <a:p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Всего выбросов 87 шт, 8.50%.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7343280" y="1431720"/>
            <a:ext cx="4521960" cy="496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Num" idx="8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A990A19D-41AE-4009-BFBE-276DCB41FBF1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6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57" name="Google Shape;173;p 9"/>
          <p:cNvSpPr/>
          <p:nvPr/>
        </p:nvSpPr>
        <p:spPr>
          <a:xfrm>
            <a:off x="461160" y="2048760"/>
            <a:ext cx="69908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Текст 13"/>
          <p:cNvSpPr/>
          <p:nvPr/>
        </p:nvSpPr>
        <p:spPr>
          <a:xfrm>
            <a:off x="224640" y="1333800"/>
            <a:ext cx="7118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r>
              <a:rPr b="0" lang="ru-RU" sz="27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Нормализация</a:t>
            </a:r>
            <a:endParaRPr b="0" lang="en-US" sz="2700" spc="-1" strike="noStrike">
              <a:latin typeface="Arial"/>
            </a:endParaRPr>
          </a:p>
        </p:txBody>
      </p:sp>
      <p:sp>
        <p:nvSpPr>
          <p:cNvPr id="259" name="Google Shape;176;p 9"/>
          <p:cNvSpPr/>
          <p:nvPr/>
        </p:nvSpPr>
        <p:spPr>
          <a:xfrm>
            <a:off x="8163000" y="3001680"/>
            <a:ext cx="3497040" cy="143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0" name="Группа 11"/>
          <p:cNvGrpSpPr/>
          <p:nvPr/>
        </p:nvGrpSpPr>
        <p:grpSpPr>
          <a:xfrm>
            <a:off x="3168000" y="362880"/>
            <a:ext cx="5061600" cy="878400"/>
            <a:chOff x="3168000" y="362880"/>
            <a:chExt cx="5061600" cy="878400"/>
          </a:xfrm>
        </p:grpSpPr>
        <p:sp>
          <p:nvSpPr>
            <p:cNvPr id="261" name="Прямоугольник 32"/>
            <p:cNvSpPr/>
            <p:nvPr/>
          </p:nvSpPr>
          <p:spPr>
            <a:xfrm>
              <a:off x="3168000" y="362880"/>
              <a:ext cx="5061600" cy="8780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Предобработка данных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62" name="Прямоугольник 33"/>
            <p:cNvSpPr/>
            <p:nvPr/>
          </p:nvSpPr>
          <p:spPr>
            <a:xfrm flipH="1" rot="10800000">
              <a:off x="3167640" y="363240"/>
              <a:ext cx="83880" cy="8780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Прямоугольник 34"/>
            <p:cNvSpPr/>
            <p:nvPr/>
          </p:nvSpPr>
          <p:spPr>
            <a:xfrm flipH="1">
              <a:off x="8130600" y="362880"/>
              <a:ext cx="98280" cy="87804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4" name="Google Shape;173;p 10"/>
          <p:cNvSpPr/>
          <p:nvPr/>
        </p:nvSpPr>
        <p:spPr>
          <a:xfrm>
            <a:off x="461160" y="2048760"/>
            <a:ext cx="69908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Выполнялась методом Минимакс-нормализация с обучением препроцессора на обучающей выборке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5029200" y="4343400"/>
            <a:ext cx="16002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685800" y="2486520"/>
            <a:ext cx="4114800" cy="393588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6629400" y="2486520"/>
            <a:ext cx="4114800" cy="394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Num" idx="9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EC0652E-0824-4795-8E75-DB70703C7A90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7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69" name="Google Shape;173;p 12"/>
          <p:cNvSpPr/>
          <p:nvPr/>
        </p:nvSpPr>
        <p:spPr>
          <a:xfrm>
            <a:off x="457200" y="1828800"/>
            <a:ext cx="69908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Начальные модели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линейная регрессия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линейная регрессия с L2 регуляризацией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линейная регрессия с L1 регуляризацией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случайный лес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градиентный бустинг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дерево решений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метод ближайших соседей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метод опорных векторов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стохастический градиентный спуск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регрессия наименьших частичных квадратов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0" name="Текст 14"/>
          <p:cNvSpPr/>
          <p:nvPr/>
        </p:nvSpPr>
        <p:spPr>
          <a:xfrm>
            <a:off x="224640" y="1333800"/>
            <a:ext cx="7118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Выбор начальных моделей и метрик</a:t>
            </a:r>
            <a:endParaRPr b="0" lang="en-US" sz="2600" spc="-1" strike="noStrike">
              <a:latin typeface="Arial"/>
            </a:endParaRPr>
          </a:p>
        </p:txBody>
      </p:sp>
      <p:grpSp>
        <p:nvGrpSpPr>
          <p:cNvPr id="271" name="Группа 12"/>
          <p:cNvGrpSpPr/>
          <p:nvPr/>
        </p:nvGrpSpPr>
        <p:grpSpPr>
          <a:xfrm>
            <a:off x="3168000" y="184320"/>
            <a:ext cx="7119000" cy="1236240"/>
            <a:chOff x="3168000" y="184320"/>
            <a:chExt cx="7119000" cy="1236240"/>
          </a:xfrm>
        </p:grpSpPr>
        <p:sp>
          <p:nvSpPr>
            <p:cNvPr id="272" name="Прямоугольник 35"/>
            <p:cNvSpPr/>
            <p:nvPr/>
          </p:nvSpPr>
          <p:spPr>
            <a:xfrm>
              <a:off x="3168000" y="184320"/>
              <a:ext cx="7119000" cy="1235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Разработка и обучение моделей, тестирование моделей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73" name="Прямоугольник 36"/>
            <p:cNvSpPr/>
            <p:nvPr/>
          </p:nvSpPr>
          <p:spPr>
            <a:xfrm flipH="1" rot="10800000">
              <a:off x="3167640" y="185040"/>
              <a:ext cx="11772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Прямоугольник 37"/>
            <p:cNvSpPr/>
            <p:nvPr/>
          </p:nvSpPr>
          <p:spPr>
            <a:xfrm flipH="1">
              <a:off x="10148040" y="184320"/>
              <a:ext cx="13824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5" name="Google Shape;173;p 13"/>
          <p:cNvSpPr/>
          <p:nvPr/>
        </p:nvSpPr>
        <p:spPr>
          <a:xfrm>
            <a:off x="6649200" y="1828800"/>
            <a:ext cx="699084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Метрики</a:t>
            </a:r>
            <a:endParaRPr b="0" lang="en-US" sz="2200" spc="-1" strike="noStrike">
              <a:latin typeface="Arial"/>
            </a:endParaRPr>
          </a:p>
          <a:p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средняя абсолютная процентная ошибка</a:t>
            </a:r>
            <a:endParaRPr b="0" lang="en-US" sz="2200" spc="-1" strike="noStrike">
              <a:latin typeface="Arial"/>
            </a:endParaRPr>
          </a:p>
          <a:p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средняя абсолютная ошибка</a:t>
            </a:r>
            <a:endParaRPr b="0" lang="en-US" sz="2200" spc="-1" strike="noStrike">
              <a:latin typeface="Arial"/>
            </a:endParaRPr>
          </a:p>
          <a:p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среднеквадратическая ошибка</a:t>
            </a:r>
            <a:endParaRPr b="0" lang="en-US" sz="2200" spc="-1" strike="noStrike">
              <a:latin typeface="Arial"/>
            </a:endParaRPr>
          </a:p>
          <a:p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корень из среднеквадратической</a:t>
            </a: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 ошибки</a:t>
            </a:r>
            <a:endParaRPr b="0" lang="en-US" sz="2200" spc="-1" strike="noStrike">
              <a:latin typeface="Arial"/>
            </a:endParaRPr>
          </a:p>
          <a:p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коэффициент детерминации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Num" idx="10"/>
          </p:nvPr>
        </p:nvSpPr>
        <p:spPr>
          <a:xfrm>
            <a:off x="273600" y="6433920"/>
            <a:ext cx="569880" cy="275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A61452AF-E4EF-42B5-B244-18D499023EFA}" type="slidenum">
              <a:rPr b="0" lang="ru-RU" sz="2400" spc="-1" strike="noStrike">
                <a:solidFill>
                  <a:srgbClr val="898989"/>
                </a:solidFill>
                <a:latin typeface="ALS Sector Bold"/>
                <a:ea typeface="Open Sans"/>
              </a:rPr>
              <a:t>8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77" name="Google Shape;173;p 2"/>
          <p:cNvSpPr/>
          <p:nvPr/>
        </p:nvSpPr>
        <p:spPr>
          <a:xfrm rot="21591000">
            <a:off x="462600" y="1941840"/>
            <a:ext cx="4572000" cy="43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76680" rIns="76680" tIns="38520" bIns="38520"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Модели обучены, перспективные выбраны на основе MAPE и </a:t>
            </a:r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R</a:t>
            </a:r>
            <a:r>
              <a:rPr b="0" lang="ru-RU" sz="2200" spc="-1" strike="noStrike" baseline="33000">
                <a:solidFill>
                  <a:srgbClr val="272727"/>
                </a:solidFill>
                <a:latin typeface="ALS Sector Regular"/>
                <a:ea typeface="Open Sans"/>
              </a:rPr>
              <a:t>2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272727"/>
                </a:solidFill>
                <a:latin typeface="ALS Sector Regular"/>
                <a:ea typeface="Open Sans"/>
              </a:rPr>
              <a:t>Далее работа с моделями: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линейная регрессия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линейная регрессия с L2 регуляризацией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линейная регрессия с L1 регуляризацией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градиентный бустинг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дерево решений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-RU" sz="2200" spc="-1" strike="noStrike">
                <a:solidFill>
                  <a:srgbClr val="262626"/>
                </a:solidFill>
                <a:latin typeface="ALS Sector Regular"/>
                <a:ea typeface="Open Sans"/>
              </a:rPr>
              <a:t>регрессия наименьших частичных квадратов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8" name="Текст 7"/>
          <p:cNvSpPr/>
          <p:nvPr/>
        </p:nvSpPr>
        <p:spPr>
          <a:xfrm>
            <a:off x="224640" y="1333800"/>
            <a:ext cx="7118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4000"/>
          </a:bodyPr>
          <a:p>
            <a:pPr marL="457200" indent="-2286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ru-RU" sz="2600" spc="-1" strike="noStrike">
                <a:solidFill>
                  <a:srgbClr val="f1be29"/>
                </a:solidFill>
                <a:latin typeface="ALS Sector Regular"/>
                <a:ea typeface="Open Sans"/>
              </a:rPr>
              <a:t>Отсев перспективных моделей для оптимизации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5006160" y="1645200"/>
            <a:ext cx="6652440" cy="246960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5006160" y="4114800"/>
            <a:ext cx="6629400" cy="2459520"/>
          </a:xfrm>
          <a:prstGeom prst="rect">
            <a:avLst/>
          </a:prstGeom>
          <a:ln w="0">
            <a:noFill/>
          </a:ln>
        </p:spPr>
      </p:pic>
      <p:grpSp>
        <p:nvGrpSpPr>
          <p:cNvPr id="281" name="Группа 2"/>
          <p:cNvGrpSpPr/>
          <p:nvPr/>
        </p:nvGrpSpPr>
        <p:grpSpPr>
          <a:xfrm>
            <a:off x="3168000" y="183960"/>
            <a:ext cx="7119000" cy="1236240"/>
            <a:chOff x="3168000" y="183960"/>
            <a:chExt cx="7119000" cy="1236240"/>
          </a:xfrm>
        </p:grpSpPr>
        <p:sp>
          <p:nvSpPr>
            <p:cNvPr id="282" name="Прямоугольник 4"/>
            <p:cNvSpPr/>
            <p:nvPr/>
          </p:nvSpPr>
          <p:spPr>
            <a:xfrm>
              <a:off x="3168000" y="183960"/>
              <a:ext cx="7119000" cy="12355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ru-RU" sz="2800" spc="180" strike="noStrike">
                  <a:solidFill>
                    <a:srgbClr val="065cab"/>
                  </a:solidFill>
                  <a:latin typeface="ALS Sector Bold"/>
                  <a:ea typeface="Arial"/>
                </a:rPr>
                <a:t>Разработка и обучение моделей, тестирование моделей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83" name="Прямоугольник 5"/>
            <p:cNvSpPr/>
            <p:nvPr/>
          </p:nvSpPr>
          <p:spPr>
            <a:xfrm flipH="1" rot="10800000">
              <a:off x="3167640" y="184680"/>
              <a:ext cx="11772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65cab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Прямоугольник 6"/>
            <p:cNvSpPr/>
            <p:nvPr/>
          </p:nvSpPr>
          <p:spPr>
            <a:xfrm flipH="1">
              <a:off x="10148040" y="183960"/>
              <a:ext cx="138240" cy="1235520"/>
            </a:xfrm>
            <a:custGeom>
              <a:avLst/>
              <a:gdLst/>
              <a:ahLst/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noFill/>
            <a:ln w="16510">
              <a:solidFill>
                <a:srgbClr val="0046a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4374</TotalTime>
  <Application>LibreOffice/7.3.2.2$Windows_X86_64 LibreOffice_project/49f2b1bff42cfccbd8f788c8dc32c1c309559be0</Application>
  <AppVersion>15.0000</AppVersion>
  <Words>67</Words>
  <Paragraphs>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Дмитрий</dc:creator>
  <dc:description/>
  <cp:lastModifiedBy/>
  <cp:revision>5</cp:revision>
  <dcterms:created xsi:type="dcterms:W3CDTF">2021-02-24T09:03:25Z</dcterms:created>
  <dcterms:modified xsi:type="dcterms:W3CDTF">2026-02-06T19:28:10Z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7</vt:i4>
  </property>
</Properties>
</file>